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80" r:id="rId4"/>
    <p:sldId id="277" r:id="rId5"/>
    <p:sldId id="273" r:id="rId6"/>
    <p:sldId id="272" r:id="rId7"/>
    <p:sldId id="271" r:id="rId8"/>
    <p:sldId id="289" r:id="rId9"/>
    <p:sldId id="290" r:id="rId10"/>
    <p:sldId id="301" r:id="rId11"/>
    <p:sldId id="302" r:id="rId12"/>
    <p:sldId id="303" r:id="rId13"/>
    <p:sldId id="304" r:id="rId14"/>
    <p:sldId id="306" r:id="rId15"/>
    <p:sldId id="305" r:id="rId16"/>
    <p:sldId id="307" r:id="rId17"/>
    <p:sldId id="308" r:id="rId18"/>
    <p:sldId id="313" r:id="rId19"/>
    <p:sldId id="31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34D19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8B5E8-71A6-457D-A737-16B0BBCF3099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E7D54-564F-477D-86DE-3955F99F5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692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E7D54-564F-477D-86DE-3955F99F5D2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376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4077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836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77460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9619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00375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007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4793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8307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8190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9158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173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0830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3387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1956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4056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0517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46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772816"/>
            <a:ext cx="65527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C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</a:p>
          <a:p>
            <a:pPr algn="ctr"/>
            <a:r>
              <a:rPr lang="ru-RU" sz="4800" b="1" dirty="0" smtClean="0">
                <a:ln w="19050">
                  <a:solidFill>
                    <a:srgbClr val="C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</a:t>
            </a:r>
          </a:p>
          <a:p>
            <a:pPr algn="ctr"/>
            <a:r>
              <a:rPr lang="ru-RU" sz="4800" b="1" dirty="0" smtClean="0">
                <a:ln w="19050">
                  <a:solidFill>
                    <a:srgbClr val="C0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у ребёнка</a:t>
            </a:r>
            <a:endParaRPr lang="ru-RU" sz="4800" b="1" dirty="0">
              <a:ln w="19050">
                <a:solidFill>
                  <a:srgbClr val="C00000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587124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«Гимназия №1»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Нижневартовск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742950" y="2214563"/>
            <a:ext cx="8401050" cy="11080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600" b="1" spc="50" dirty="0" smtClean="0">
                <a:ln w="11430"/>
              </a:rPr>
              <a:t>ПОИГРАЕМ ?!</a:t>
            </a:r>
            <a:endParaRPr lang="ru-RU" sz="6600" b="1" cap="none" spc="50" dirty="0" smtClean="0">
              <a:ln w="1143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«УТЮЖОК»</a:t>
            </a:r>
          </a:p>
          <a:p>
            <a:pPr algn="ctr">
              <a:buNone/>
            </a:pPr>
            <a:r>
              <a:rPr lang="ru-RU" b="1" dirty="0" smtClean="0"/>
              <a:t>                           </a:t>
            </a:r>
          </a:p>
          <a:p>
            <a:pPr algn="ctr">
              <a:buNone/>
            </a:pPr>
            <a:r>
              <a:rPr lang="ru-RU" sz="4800" b="1" dirty="0" smtClean="0"/>
              <a:t>  </a:t>
            </a:r>
            <a:r>
              <a:rPr lang="ru-RU" sz="48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 я покачу</a:t>
            </a:r>
            <a:endParaRPr lang="ru-RU" sz="4800" dirty="0" smtClean="0">
              <a:solidFill>
                <a:srgbClr val="134D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Вправо-влево – как хочу.</a:t>
            </a:r>
            <a:endParaRPr lang="ru-RU" sz="4800" dirty="0" smtClean="0">
              <a:solidFill>
                <a:srgbClr val="134D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892" t="8159" r="4892" b="6799"/>
          <a:stretch>
            <a:fillRect/>
          </a:stretch>
        </p:blipFill>
        <p:spPr bwMode="auto">
          <a:xfrm>
            <a:off x="4139952" y="188640"/>
            <a:ext cx="4752528" cy="248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«ДОБЫВАНИЕ ОГНЯ»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Добываем мы огонь,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Взяли палочку в ладонь.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палочку покрутим</a:t>
            </a:r>
          </a:p>
          <a:p>
            <a:pPr algn="ctr"/>
            <a:r>
              <a:rPr lang="ru-RU" sz="48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огонь себе добудем</a:t>
            </a:r>
            <a:endParaRPr lang="ru-RU" sz="4800" b="1" dirty="0">
              <a:solidFill>
                <a:srgbClr val="134D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08" b="2953"/>
          <a:stretch>
            <a:fillRect/>
          </a:stretch>
        </p:blipFill>
        <p:spPr bwMode="auto">
          <a:xfrm>
            <a:off x="5580112" y="116632"/>
            <a:ext cx="345638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7929618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«ДОГОНЯЛОЧКА»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312" y="133143"/>
            <a:ext cx="3460374" cy="273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322579"/>
            <a:ext cx="82867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134D19"/>
                </a:solidFill>
                <a:effectLst/>
                <a:ea typeface="Times New Roman" pitchFamily="18" charset="0"/>
              </a:rPr>
              <a:t>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134D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Пальчики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134D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134D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бегут вперёд,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134D1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134D19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И никто не отстаёт.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134D1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«КАЧЕЛИ»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82045"/>
            <a:ext cx="4896544" cy="280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71472" y="3504954"/>
            <a:ext cx="810498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134D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Покачаю вверх и вниз –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134D1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134D19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Крепче, карандаш, держись!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134D1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«ВОЛЧОК»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0648"/>
            <a:ext cx="5040560" cy="283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28662" y="3096374"/>
            <a:ext cx="7143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134D1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столу круги катаю,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134D1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134D19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Карандаш не выпускаю.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134D1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134D19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8" y="2160590"/>
            <a:ext cx="7634809" cy="3880773"/>
          </a:xfrm>
        </p:spPr>
        <p:txBody>
          <a:bodyPr>
            <a:normAutofit/>
          </a:bodyPr>
          <a:lstStyle/>
          <a:p>
            <a:endParaRPr lang="ru-RU" b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«ЭСТАФЕТА»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карандаша каждому пальчику поочередно </a:t>
            </a:r>
            <a:endParaRPr lang="ru-RU" sz="4800" b="1" dirty="0">
              <a:solidFill>
                <a:srgbClr val="134D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3600" t="1375" r="5400" b="1375"/>
          <a:stretch>
            <a:fillRect/>
          </a:stretch>
        </p:blipFill>
        <p:spPr bwMode="auto">
          <a:xfrm>
            <a:off x="4139952" y="260648"/>
            <a:ext cx="4801846" cy="287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115328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</a:t>
            </a:r>
          </a:p>
          <a:p>
            <a:pPr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“Заготавливаем капусту”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– Мы капусту рубим, рубим!</a:t>
            </a:r>
            <a:br>
              <a:rPr lang="ru-RU" sz="40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Мы морковку трем, трем!</a:t>
            </a:r>
            <a:br>
              <a:rPr lang="ru-RU" sz="40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Мы капусту солим, солим!</a:t>
            </a:r>
            <a:br>
              <a:rPr lang="ru-RU" sz="40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Мы капусту жмем, жмем</a:t>
            </a:r>
            <a:r>
              <a:rPr lang="ru-RU" sz="4000" b="1" dirty="0" smtClean="0">
                <a:solidFill>
                  <a:srgbClr val="134D19"/>
                </a:solidFill>
              </a:rPr>
              <a:t>!</a:t>
            </a:r>
          </a:p>
          <a:p>
            <a:pPr>
              <a:buNone/>
            </a:pP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54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Кулак-ребро-ладонь</a:t>
            </a:r>
            <a:endParaRPr lang="ru-RU" sz="5400" b="1" dirty="0">
              <a:solidFill>
                <a:srgbClr val="134D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0 упражнений для развития общей и мелкой мотор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140968"/>
            <a:ext cx="7128792" cy="273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42"/>
            <a:ext cx="7972452" cy="5626121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Насекомые»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пальчики считаем – насекомых называем.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Бабочка, кузнечик, муха, это жук с зеленым брюхом.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кто же тут звенит 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134D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 сюда комар летит !</a:t>
            </a:r>
          </a:p>
          <a:p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8770" y="764704"/>
            <a:ext cx="821500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</a:rPr>
              <a:t>«</a:t>
            </a:r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дарований </a:t>
            </a:r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кончиках их пальцев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9832" y="188639"/>
            <a:ext cx="30434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5400" b="1" cap="none" spc="5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5240" y="1226369"/>
            <a:ext cx="772416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</a:t>
            </a:r>
            <a:r>
              <a:rPr lang="ru-RU" sz="3200" b="1" cap="none" spc="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</a:t>
            </a:r>
          </a:p>
          <a:p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spc="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точки </a:t>
            </a:r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организма. </a:t>
            </a:r>
          </a:p>
          <a:p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* Улучшение координации  и точности</a:t>
            </a:r>
          </a:p>
          <a:p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руки и глаза, гибкость рук, </a:t>
            </a:r>
          </a:p>
          <a:p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ритмичность.</a:t>
            </a:r>
          </a:p>
          <a:p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* Содействовать нормализации речевой</a:t>
            </a:r>
          </a:p>
          <a:p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функции</a:t>
            </a:r>
          </a:p>
          <a:p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*Стимулирование речевых зон </a:t>
            </a:r>
            <a:r>
              <a:rPr lang="ru-RU" sz="3200" b="1" cap="none" spc="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коры </a:t>
            </a:r>
            <a:endParaRPr lang="ru-RU" sz="3200" b="1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головного мозга .</a:t>
            </a:r>
            <a:endParaRPr lang="ru-RU" sz="3200" b="1" cap="none" spc="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9068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10555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ru-RU" sz="2400" b="1" dirty="0">
                <a:solidFill>
                  <a:srgbClr val="00B050"/>
                </a:solidFill>
              </a:rPr>
              <a:t>    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мелкой моторики -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показателей 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интеллектуальной готовности к школьному  обучению.</a:t>
            </a:r>
          </a:p>
          <a:p>
            <a:pPr>
              <a:spcBef>
                <a:spcPts val="2400"/>
              </a:spcBef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Ребёнок, у которого достаточно хорошо развита мелкая моторика, умеет логически рассуждать, у него высокий уровень развития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памяти, внимания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речи.</a:t>
            </a:r>
          </a:p>
        </p:txBody>
      </p:sp>
    </p:spTree>
    <p:extLst>
      <p:ext uri="{BB962C8B-B14F-4D97-AF65-F5344CB8AC3E}">
        <p14:creationId xmlns="" xmlns:p14="http://schemas.microsoft.com/office/powerpoint/2010/main" val="3199863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176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при недостатках</a:t>
            </a:r>
          </a:p>
          <a:p>
            <a:pPr algn="ctr"/>
            <a:r>
              <a:rPr lang="ru-RU" sz="3600" b="1" cap="none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none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endParaRPr lang="ru-RU" sz="3600" b="1" cap="none" spc="50" dirty="0" smtClean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none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</a:t>
            </a:r>
            <a:r>
              <a:rPr lang="ru-RU" sz="3600" b="1" cap="none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44824"/>
            <a:ext cx="8176993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b="1" cap="none" spc="0" dirty="0" smtClean="0">
              <a:ln w="11430"/>
              <a:solidFill>
                <a:srgbClr val="134D1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Не способны провести прямую линию </a:t>
            </a:r>
          </a:p>
          <a:p>
            <a:pPr algn="ctr"/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cap="none" spc="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вертикальную, </a:t>
            </a:r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горизонтальную</a:t>
            </a:r>
            <a:r>
              <a:rPr lang="ru-RU" sz="3200" b="1" cap="none" spc="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    Испытывают </a:t>
            </a:r>
            <a:r>
              <a:rPr lang="ru-RU" sz="3200" b="1" cap="none" spc="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формирования </a:t>
            </a:r>
            <a:endParaRPr lang="ru-RU" sz="3200" b="1" cap="none" spc="0" dirty="0" smtClean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</a:t>
            </a:r>
            <a:r>
              <a:rPr lang="ru-RU" sz="3200" b="1" cap="none" spc="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 </a:t>
            </a:r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 </a:t>
            </a:r>
          </a:p>
          <a:p>
            <a:pPr algn="ctr"/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графического </a:t>
            </a:r>
            <a:r>
              <a:rPr lang="ru-RU" sz="3200" b="1" cap="none" spc="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 </a:t>
            </a:r>
            <a:endParaRPr lang="ru-RU" sz="3200" b="1" cap="none" spc="0" dirty="0" smtClean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cap="none" spc="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цифры, геометрической </a:t>
            </a:r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фигуры</a:t>
            </a:r>
            <a:r>
              <a:rPr lang="ru-RU" sz="3200" b="1" cap="none" spc="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3200" b="1" cap="none" spc="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желание рисовать, лепить, </a:t>
            </a:r>
            <a:endParaRPr lang="ru-RU" sz="3200" b="1" cap="none" spc="0" dirty="0" smtClean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</a:t>
            </a:r>
            <a:r>
              <a:rPr lang="ru-RU" sz="3200" b="1" cap="none" spc="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ручным трудом.</a:t>
            </a:r>
          </a:p>
        </p:txBody>
      </p:sp>
    </p:spTree>
    <p:extLst>
      <p:ext uri="{BB962C8B-B14F-4D97-AF65-F5344CB8AC3E}">
        <p14:creationId xmlns="" xmlns:p14="http://schemas.microsoft.com/office/powerpoint/2010/main" val="4095810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221" t="2734" r="31842" b="52414"/>
          <a:stretch>
            <a:fillRect/>
          </a:stretch>
        </p:blipFill>
        <p:spPr bwMode="auto">
          <a:xfrm>
            <a:off x="5724128" y="2420888"/>
            <a:ext cx="2581672" cy="35989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590181" y="2449286"/>
            <a:ext cx="508478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головного мозга</a:t>
            </a:r>
          </a:p>
          <a:p>
            <a:pPr algn="ctr"/>
            <a:r>
              <a:rPr lang="ru-RU" sz="3600" b="1" cap="none" spc="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желудка</a:t>
            </a:r>
          </a:p>
          <a:p>
            <a:pPr algn="ctr"/>
            <a:r>
              <a:rPr lang="ru-RU" sz="3600" b="1" cap="none" spc="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кишечника</a:t>
            </a:r>
          </a:p>
          <a:p>
            <a:pPr algn="ctr"/>
            <a:r>
              <a:rPr lang="ru-RU" sz="3600" b="1" cap="none" spc="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печени и почек</a:t>
            </a:r>
          </a:p>
          <a:p>
            <a:pPr algn="ctr"/>
            <a:r>
              <a:rPr lang="ru-RU" sz="3600" b="1" cap="none" spc="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сердца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580112" y="2924944"/>
            <a:ext cx="432048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072066" y="2786058"/>
            <a:ext cx="1582466" cy="64294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500694" y="2857496"/>
            <a:ext cx="1601148" cy="107157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572132" y="3143249"/>
            <a:ext cx="1875432" cy="114300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643438" y="3643314"/>
            <a:ext cx="3311228" cy="142876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44489" y="672913"/>
            <a:ext cx="81908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 мелкой моторики </a:t>
            </a:r>
            <a:endParaRPr lang="ru-RU" sz="3600" b="1" cap="none" spc="50" dirty="0" smtClean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none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</a:t>
            </a:r>
            <a:r>
              <a:rPr lang="ru-RU" sz="3600" b="1" cap="none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организма ребёнка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3559109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630" y="332656"/>
            <a:ext cx="88269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развивать мелкую мотор</a:t>
            </a:r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ику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178645"/>
            <a:ext cx="777686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6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кистей рук, (</a:t>
            </a:r>
            <a:r>
              <a:rPr lang="ru-RU" sz="3600" b="1" cap="none" spc="0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</a:t>
            </a:r>
            <a:r>
              <a:rPr lang="ru-RU" sz="36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cap="none" spc="0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ассажера-мячика</a:t>
            </a:r>
            <a:r>
              <a:rPr lang="ru-RU" sz="36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* Пальчиковая гимнастика,     физкультминутки.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6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* Пальчиковые игры со стихами, скороговорками.</a:t>
            </a: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18" r="17124"/>
          <a:stretch/>
        </p:blipFill>
        <p:spPr bwMode="auto">
          <a:xfrm>
            <a:off x="5929321" y="3982556"/>
            <a:ext cx="3178631" cy="2758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75498"/>
            <a:ext cx="3964430" cy="2365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7014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500042"/>
            <a:ext cx="824843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cap="none" spc="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исование</a:t>
            </a:r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кистью, пальцем, зубной щеткой</a:t>
            </a:r>
          </a:p>
          <a:p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* Конструирование: из бумаги в технике </a:t>
            </a:r>
          </a:p>
          <a:p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    оригами, работа с конструктором ЛЕГО</a:t>
            </a:r>
          </a:p>
          <a:p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* Аппликация</a:t>
            </a:r>
          </a:p>
          <a:p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* Рисование по трафаретам</a:t>
            </a:r>
          </a:p>
          <a:p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* Штриховки в разных направлениях</a:t>
            </a:r>
          </a:p>
          <a:p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* Дорисовка ( по принципу симметрии)</a:t>
            </a:r>
          </a:p>
          <a:p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* Лабиринты</a:t>
            </a:r>
          </a:p>
          <a:p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* Занятие с крупами</a:t>
            </a:r>
          </a:p>
          <a:p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* Дидактические игры</a:t>
            </a:r>
          </a:p>
          <a:p>
            <a:pPr marL="457200" indent="-457200">
              <a:buFont typeface="Arial" charset="0"/>
              <a:buChar char="•"/>
            </a:pP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4032448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2682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6885263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134D19"/>
                </a:solidFill>
              </a:rPr>
              <a:t>* </a:t>
            </a:r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Шнуровка</a:t>
            </a:r>
          </a:p>
          <a:p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* Игры с мелкими предметами</a:t>
            </a:r>
          </a:p>
          <a:p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200" b="1" dirty="0" err="1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endParaRPr lang="ru-RU" sz="3200" b="1" dirty="0" smtClean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Нанизывание</a:t>
            </a:r>
          </a:p>
          <a:p>
            <a:pPr marL="457200" indent="-457200">
              <a:buFont typeface="Arial" charset="0"/>
              <a:buChar char="•"/>
            </a:pP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52972"/>
            <a:ext cx="5184576" cy="3002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89707"/>
            <a:ext cx="3633170" cy="2328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99" y="4545910"/>
            <a:ext cx="4096515" cy="2137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7450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1355</TotalTime>
  <Words>361</Words>
  <Application>Microsoft Office PowerPoint</Application>
  <PresentationFormat>Экран (4:3)</PresentationFormat>
  <Paragraphs>95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ДИНАМИЧЕСКИЕ  упражнения  Кулак-ребро-ладонь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ГП</cp:lastModifiedBy>
  <cp:revision>101</cp:revision>
  <dcterms:created xsi:type="dcterms:W3CDTF">2013-08-18T05:10:05Z</dcterms:created>
  <dcterms:modified xsi:type="dcterms:W3CDTF">2024-06-03T06:48:31Z</dcterms:modified>
</cp:coreProperties>
</file>